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5" r:id="rId12"/>
    <p:sldId id="266" r:id="rId13"/>
    <p:sldId id="306" r:id="rId14"/>
    <p:sldId id="267" r:id="rId15"/>
    <p:sldId id="268" r:id="rId16"/>
    <p:sldId id="307" r:id="rId17"/>
    <p:sldId id="269" r:id="rId18"/>
    <p:sldId id="270" r:id="rId19"/>
    <p:sldId id="308" r:id="rId20"/>
    <p:sldId id="271" r:id="rId21"/>
    <p:sldId id="281" r:id="rId22"/>
    <p:sldId id="282" r:id="rId23"/>
    <p:sldId id="283" r:id="rId24"/>
    <p:sldId id="284" r:id="rId25"/>
    <p:sldId id="29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295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DB4"/>
    <a:srgbClr val="FF178B"/>
    <a:srgbClr val="002774"/>
    <a:srgbClr val="FF66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F68F5-9A9F-4E83-AA30-B11B56632D5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2B5B7-1D35-47A8-9BFD-41E2D5C13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2B5B7-1D35-47A8-9BFD-41E2D5C1346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916832"/>
            <a:ext cx="7416824" cy="172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Лекция №3. </a:t>
            </a:r>
            <a:r>
              <a:rPr lang="ru-RU" sz="4800" b="1" dirty="0">
                <a:solidFill>
                  <a:srgbClr val="002060"/>
                </a:solidFill>
                <a:latin typeface="Times New Roman"/>
                <a:ea typeface="TimesNewRomanPS-BoldMT"/>
                <a:cs typeface="Times New Roman"/>
              </a:rPr>
              <a:t>Бюджетное законодательство РФ</a:t>
            </a:r>
            <a:endParaRPr lang="ru-RU" sz="4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9" y="97247"/>
            <a:ext cx="9205758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5217" y="2204864"/>
            <a:ext cx="72667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2. Принципы бюджетного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права.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6A612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1502" y="195263"/>
            <a:ext cx="3432175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6A612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6524627"/>
            <a:ext cx="9204325" cy="333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6A61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3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Принципы бюджетного права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- это теоретически обоснованные и нормативно закрепленные основополагающие начала (идеи, требования) сущности бюджетного права, составляющие его главное содержание, определяющие общую направленность правового регулирования бюджетной деятельности государства и муниципальных образований и направляющие бюджетную деятельность на достижение стоящих перед ней целей и задач.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9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674400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бюджетного права можно классифицировать:</a:t>
            </a:r>
          </a:p>
          <a:p>
            <a:pPr marL="514350" indent="-514350" algn="just">
              <a:buAutoNum type="arabicParenR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источнику нормативного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Конституцией;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законодательством РФ;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сфере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распространяющиеся на все институты бюджетного права (общие принципы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институты бюджетного права (институциональные).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9" y="97247"/>
            <a:ext cx="9205758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088"/>
            <a:ext cx="9200150" cy="62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160" y="22136"/>
            <a:ext cx="8712968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классификационной группе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бюджетного права к числу исходно-правовых начал, установленных Конституцией, относятся: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федерализм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1);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300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</a:t>
            </a:r>
            <a:r>
              <a:rPr lang="ru-RU" sz="23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в сфере бюджетной деятельности (ст. 5);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ведения Российской Федерации и субъектов РФ в установлении общих принципов бюджетной деятельности местного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«н» ч. 1 ст. 72);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деятельности органов местного самоуправления (ст. 12,130-132);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в области бюджетной деятельности на основе разделения законодательной (представительной) и исполнительной властей (например, ч. 1 ст. 105, п. «б» ч. 1 ст. 114);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Российской Федерации в бюджетной деятельности государства и местного самоуправления (ч. 1 ст. 32);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гласность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ч. 3 ст. 15);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плановость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«а» ч. 1 ст. 114, ст. 132);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законность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ст. 1, 2, 15, 57).</a:t>
            </a:r>
          </a:p>
        </p:txBody>
      </p:sp>
    </p:spTree>
    <p:extLst>
      <p:ext uri="{BB962C8B-B14F-4D97-AF65-F5344CB8AC3E}">
        <p14:creationId xmlns:p14="http://schemas.microsoft.com/office/powerpoint/2010/main" val="4884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508" y="-26722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классификационной группе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бюджетного права к числу общих («сквозных») принципов относятся: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ежегодность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(цикличность, периодичность) возникновения бюджетных отношений (ст. 242 БК);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неразрывность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большинстве случаев) бюджетных прав и обязанностей субъектов бюджетного права (ст. 7-9 БК);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 Российской Федерации, субъектов РФ и муниципальных образований;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 совместного ведения Российской Федерации и субъектов РФ в установлении общих принципов бюджетной деятельности муниципальных образований (п. «н» ч. 1 ст. 72 Конституции);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правовой форме бюджетов всех уровней бюджетной системы РФ (ст. 11 БК);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группировки доходов и расходов бюджетов всех уровней бюджетной системы РФ, а также источников финансирования дефицитов этих бюджетов на основе бюджетной классификации (гл. 4 БК);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неотвратимость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за нарушение бюджетного законодательства РФ (часть четвертая БК).</a:t>
            </a:r>
          </a:p>
        </p:txBody>
      </p:sp>
    </p:spTree>
    <p:extLst>
      <p:ext uri="{BB962C8B-B14F-4D97-AF65-F5344CB8AC3E}">
        <p14:creationId xmlns:p14="http://schemas.microsoft.com/office/powerpoint/2010/main" val="146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4" y="471328"/>
            <a:ext cx="8772932" cy="6422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11660" y="-111546"/>
            <a:ext cx="612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endParaRPr lang="ru-RU" sz="3600" b="1" i="0" cap="all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516" y="-125820"/>
            <a:ext cx="87129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сферы действия принципы бюджетного права можно классифицировать по институтам бюджетного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права. </a:t>
            </a:r>
          </a:p>
          <a:p>
            <a:pPr marL="265113" indent="265113" algn="just"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ринципы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28 БК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доходов, расходов и источников финансирования дефицитов бюджетов между бюджетами бюджетной системы РФ; самостоятельность бюджетов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бюджетных прав субъектов РФ, муниципальных образований; полноту отражения доходов, расходов и источников финансирования дефицитов бюджетов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эффективность использования бюджетных средств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(совокупное) покрытие расходов бюджетов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(открытость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бюджета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адресность и целевой характер бюджетных средств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подведомственность расходов бюджетов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113" indent="265113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(гл. 16 БК):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закрепление расходов бюджетов по определенным уровням бюджетной системы РФ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(закрепление) на постоянной основе и распределение по временным нормативам регулирующих доходов по уровням бюджетной системы РФ;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минимальной бюджетной обеспеченности субъектов РФ, муниципальных образований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всех бюджетов РФ во взаимоотношениях с федеральным бюджетом, равенство местных бюджетов во взаимоотношениях с бюджетами субъектов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153" t="23422" r="10707" b="17517"/>
          <a:stretch/>
        </p:blipFill>
        <p:spPr>
          <a:xfrm>
            <a:off x="73900" y="1484784"/>
            <a:ext cx="9095811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404664"/>
            <a:ext cx="612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sz="3600" b="1" i="0" cap="all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2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03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836712"/>
            <a:ext cx="8640960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Вопросы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Понятие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предмет и метод бюджетного права.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Принципы бюджетного права.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Бюджетные правоотношения: понятие и виды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Источники бюджетного права.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Субъекты бюджетных правоотношений.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Виды правонарушений в системе бюджетного права.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6A612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1502" y="195263"/>
            <a:ext cx="3432175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6A612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6524627"/>
            <a:ext cx="9204325" cy="333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6A61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1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524" y="-116572"/>
            <a:ext cx="8568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вступления в бюджетную деятельность органов исполнительной и представительной власти (например, ст. 184, 192 БК);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бюджетов (ст. 215.1 БК);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(ст. 242 БК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публичность и гласность (например, ст. 264.11 БК);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кассы (ст. 38.2 БК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бюджетов всех уровней бюджетной системы РФ на основе единой методологии, нормативов минимальной бюджетной обеспеченности, финансовых затрат на оказание государственных услуг, устанавливаемых Правительством РФ (ст. 6, 65 БК);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(ст. 239 БК).</a:t>
            </a:r>
          </a:p>
        </p:txBody>
      </p:sp>
    </p:spTree>
    <p:extLst>
      <p:ext uri="{BB962C8B-B14F-4D97-AF65-F5344CB8AC3E}">
        <p14:creationId xmlns:p14="http://schemas.microsoft.com/office/powerpoint/2010/main" val="15157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2015699"/>
            <a:ext cx="698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</a:rPr>
              <a:t>3. Бюджетные </a:t>
            </a:r>
            <a:r>
              <a:rPr lang="ru-RU" sz="4400" b="1" dirty="0">
                <a:solidFill>
                  <a:srgbClr val="002060"/>
                </a:solidFill>
              </a:rPr>
              <a:t>правоотношения: понятие и виды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1502" y="195263"/>
            <a:ext cx="3432175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6524627"/>
            <a:ext cx="9204325" cy="333373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024" y="-594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1502" y="195263"/>
            <a:ext cx="3432175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6524627"/>
            <a:ext cx="9204325" cy="333373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37578"/>
            <a:ext cx="8352928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правоотношения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это урегулированные нормами бюджетного права общественные правоотношения, возникающие между субъектами бюджетных правоотношений, а именно бюджетные правоотношения: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432" y="2424064"/>
            <a:ext cx="2770383" cy="12136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складывающиеся в процессе формирования доходов бюджетов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99370" y="2409414"/>
            <a:ext cx="2582690" cy="12168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процессуальные бюджетные правоотношения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3717" y="2398818"/>
            <a:ext cx="2662834" cy="12388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 при распределении бюджетных расходов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99071" y="4166076"/>
            <a:ext cx="2374130" cy="11869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по проведению бюджетного контроля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749" y="4133167"/>
            <a:ext cx="3486990" cy="1805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охранительные правоотношения, возникающие при применении мер принуждения за нарушения бюджетного законодательства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95934" y="4166076"/>
            <a:ext cx="2789561" cy="18323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по образованию, распределению и использованию государственных внебюджетных фондов</a:t>
            </a:r>
          </a:p>
        </p:txBody>
      </p:sp>
    </p:spTree>
    <p:extLst>
      <p:ext uri="{BB962C8B-B14F-4D97-AF65-F5344CB8AC3E}">
        <p14:creationId xmlns:p14="http://schemas.microsoft.com/office/powerpoint/2010/main" val="24644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1502" y="195263"/>
            <a:ext cx="3432175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6524627"/>
            <a:ext cx="9204325" cy="333373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5285"/>
            <a:ext cx="835292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1 БК РФ относит к бюджетным правоотношениям отношения, возникающие между субъектами бюджетных правоотношений в процессе: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8308907">
            <a:off x="1980483" y="1925603"/>
            <a:ext cx="899748" cy="8118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454248">
            <a:off x="6242688" y="1849107"/>
            <a:ext cx="734694" cy="87160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4405" y="2835107"/>
            <a:ext cx="4248026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доходов и осуществления расходов бюджетов бюджетной системы РФ, осуществления государственных и муниципальных заимствований, регулирования государственного и муниципального долга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6886" y="2835107"/>
            <a:ext cx="4277602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и рассмотрения проектов бюджетов бюджетной системы РФ, утверждения и исполнения бюджетов бюджетной системы РФ, контроля за их исполнением, осуществления бюджетного учета, составления, рассмотрения и утверждения бюджетной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33890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9" y="97247"/>
            <a:ext cx="9205758" cy="66635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56361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признаки бюджетных правоотношений: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775" y="1538182"/>
            <a:ext cx="3888432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они на основе норм бюджетного права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9991" y="2629707"/>
            <a:ext cx="3888432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волевой характер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797527"/>
            <a:ext cx="3888432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охраняются государством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873509"/>
            <a:ext cx="4104456" cy="1355707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правоотношения связаны между собой взаимными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субъективными правами и обязанностями</a:t>
            </a:r>
          </a:p>
        </p:txBody>
      </p:sp>
    </p:spTree>
    <p:extLst>
      <p:ext uri="{BB962C8B-B14F-4D97-AF65-F5344CB8AC3E}">
        <p14:creationId xmlns:p14="http://schemas.microsoft.com/office/powerpoint/2010/main" val="3231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grpSp>
        <p:nvGrpSpPr>
          <p:cNvPr id="4" name="组合 73">
            <a:extLst>
              <a:ext uri="{FF2B5EF4-FFF2-40B4-BE49-F238E27FC236}">
                <a16:creationId xmlns:a16="http://schemas.microsoft.com/office/drawing/2014/main" id="{32C43A0C-6C52-45B6-A2AF-8959A2BF20C3}"/>
              </a:ext>
            </a:extLst>
          </p:cNvPr>
          <p:cNvGrpSpPr/>
          <p:nvPr/>
        </p:nvGrpSpPr>
        <p:grpSpPr>
          <a:xfrm>
            <a:off x="-180528" y="836712"/>
            <a:ext cx="9355407" cy="1622375"/>
            <a:chOff x="2311744" y="157399"/>
            <a:chExt cx="6326828" cy="1713376"/>
          </a:xfrm>
        </p:grpSpPr>
        <p:pic>
          <p:nvPicPr>
            <p:cNvPr id="5" name="图片 74">
              <a:extLst>
                <a:ext uri="{FF2B5EF4-FFF2-40B4-BE49-F238E27FC236}">
                  <a16:creationId xmlns:a16="http://schemas.microsoft.com/office/drawing/2014/main" id="{6DB5A0EA-099A-4DF8-BBFC-DB989138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1744" y="157399"/>
              <a:ext cx="6326828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CC0B6DE3-4262-4B0A-88AE-18A53889BEB4}"/>
                </a:ext>
              </a:extLst>
            </p:cNvPr>
            <p:cNvSpPr txBox="1">
              <a:spLocks/>
            </p:cNvSpPr>
            <p:nvPr/>
          </p:nvSpPr>
          <p:spPr>
            <a:xfrm>
              <a:off x="3065070" y="475931"/>
              <a:ext cx="3962574" cy="1009229"/>
            </a:xfrm>
            <a:prstGeom prst="rect">
              <a:avLst/>
            </a:prstGeom>
          </p:spPr>
          <p:txBody>
            <a:bodyPr vert="horz" wrap="square" lIns="270000" tIns="0" rIns="0" bIns="0" anchor="ctr" anchorCtr="0">
              <a:noAutofit/>
            </a:bodyPr>
            <a:lstStyle/>
            <a:p>
              <a:pPr algn="just"/>
              <a:r>
                <a:rPr lang="ru-RU" altLang="zh-CN" sz="1600" dirty="0">
                  <a:solidFill>
                    <a:srgbClr val="002774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возникают они в рамках компетенции органов государственной </a:t>
              </a:r>
            </a:p>
            <a:p>
              <a:pPr algn="just"/>
              <a:r>
                <a:rPr lang="ru-RU" altLang="zh-CN" sz="1600" dirty="0">
                  <a:solidFill>
                    <a:srgbClr val="002774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власти и органов местного самоуправления в области составления, </a:t>
              </a:r>
              <a:r>
                <a:rPr lang="ru-RU" altLang="zh-CN" sz="1600" dirty="0" smtClean="0">
                  <a:solidFill>
                    <a:srgbClr val="002774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рассмотрения </a:t>
              </a:r>
              <a:r>
                <a:rPr lang="ru-RU" altLang="zh-CN" sz="1600" dirty="0">
                  <a:solidFill>
                    <a:srgbClr val="002774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проектов бюджетов, исполнения и контроля за исполнением </a:t>
              </a:r>
              <a:r>
                <a:rPr lang="ru-RU" altLang="zh-CN" sz="1600" dirty="0" smtClean="0">
                  <a:solidFill>
                    <a:srgbClr val="002774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соответствующих </a:t>
              </a:r>
              <a:r>
                <a:rPr lang="ru-RU" altLang="zh-CN" sz="1600" dirty="0">
                  <a:solidFill>
                    <a:srgbClr val="002774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бюджетов</a:t>
              </a:r>
            </a:p>
          </p:txBody>
        </p:sp>
      </p:grpSp>
      <p:grpSp>
        <p:nvGrpSpPr>
          <p:cNvPr id="9" name="组合 78">
            <a:extLst>
              <a:ext uri="{FF2B5EF4-FFF2-40B4-BE49-F238E27FC236}">
                <a16:creationId xmlns:a16="http://schemas.microsoft.com/office/drawing/2014/main" id="{BF5646E3-6708-4AFC-87C0-97FE875C89E9}"/>
              </a:ext>
            </a:extLst>
          </p:cNvPr>
          <p:cNvGrpSpPr/>
          <p:nvPr/>
        </p:nvGrpSpPr>
        <p:grpSpPr>
          <a:xfrm>
            <a:off x="-180528" y="2485475"/>
            <a:ext cx="9324528" cy="1508746"/>
            <a:chOff x="3702618" y="1702571"/>
            <a:chExt cx="5806440" cy="1713376"/>
          </a:xfrm>
        </p:grpSpPr>
        <p:pic>
          <p:nvPicPr>
            <p:cNvPr id="10" name="图片 79">
              <a:extLst>
                <a:ext uri="{FF2B5EF4-FFF2-40B4-BE49-F238E27FC236}">
                  <a16:creationId xmlns:a16="http://schemas.microsoft.com/office/drawing/2014/main" id="{8D935784-D565-469D-8B8B-78CE23CD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2618" y="1702571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8E69E55B-61EE-4165-871D-FF6F4DCF95CD}"/>
                </a:ext>
              </a:extLst>
            </p:cNvPr>
            <p:cNvSpPr txBox="1">
              <a:spLocks/>
            </p:cNvSpPr>
            <p:nvPr/>
          </p:nvSpPr>
          <p:spPr>
            <a:xfrm>
              <a:off x="4434488" y="1922112"/>
              <a:ext cx="3595359" cy="1185729"/>
            </a:xfrm>
            <a:prstGeom prst="rect">
              <a:avLst/>
            </a:prstGeom>
          </p:spPr>
          <p:txBody>
            <a:bodyPr vert="horz" wrap="square" lIns="270000" tIns="0" rIns="0" bIns="0" anchor="ctr" anchorCtr="0">
              <a:noAutofit/>
            </a:bodyPr>
            <a:lstStyle/>
            <a:p>
              <a:pPr algn="just"/>
              <a:r>
                <a:rPr lang="ru-RU" sz="1600" dirty="0">
                  <a:solidFill>
                    <a:srgbClr val="0027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обязательным субъектом бюджетных правоотношений всегда является государство в лице уполномоченного органа, органа местного </a:t>
              </a:r>
              <a:r>
                <a:rPr lang="ru-RU" sz="1600" dirty="0" smtClean="0">
                  <a:solidFill>
                    <a:srgbClr val="0027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самоуправления</a:t>
              </a:r>
              <a:endParaRPr lang="ru-RU" altLang="zh-CN" sz="1600" dirty="0">
                <a:solidFill>
                  <a:srgbClr val="002774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4" name="组合 83">
            <a:extLst>
              <a:ext uri="{FF2B5EF4-FFF2-40B4-BE49-F238E27FC236}">
                <a16:creationId xmlns:a16="http://schemas.microsoft.com/office/drawing/2014/main" id="{2275A7E4-3928-4780-B8D7-183E03D20D47}"/>
              </a:ext>
            </a:extLst>
          </p:cNvPr>
          <p:cNvGrpSpPr/>
          <p:nvPr/>
        </p:nvGrpSpPr>
        <p:grpSpPr>
          <a:xfrm>
            <a:off x="-180528" y="3994221"/>
            <a:ext cx="9324528" cy="1451003"/>
            <a:chOff x="4431222" y="3356868"/>
            <a:chExt cx="5901147" cy="1713376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id="{593C9235-DD56-44D2-BCA1-C06E0A09E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1222" y="3356868"/>
              <a:ext cx="5901147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6D394EB2-A9CE-4014-8E38-AC8F2F79FA7E}"/>
                </a:ext>
              </a:extLst>
            </p:cNvPr>
            <p:cNvSpPr txBox="1">
              <a:spLocks/>
            </p:cNvSpPr>
            <p:nvPr/>
          </p:nvSpPr>
          <p:spPr>
            <a:xfrm>
              <a:off x="5276123" y="3995883"/>
              <a:ext cx="3613083" cy="217673"/>
            </a:xfrm>
            <a:prstGeom prst="rect">
              <a:avLst/>
            </a:prstGeom>
          </p:spPr>
          <p:txBody>
            <a:bodyPr vert="horz" wrap="square" lIns="270000" tIns="0" rIns="0" bIns="0" anchor="ctr" anchorCtr="0">
              <a:noAutofit/>
            </a:bodyPr>
            <a:lstStyle/>
            <a:p>
              <a:pPr algn="just"/>
              <a:r>
                <a:rPr lang="ru-RU" sz="1600" dirty="0">
                  <a:solidFill>
                    <a:srgbClr val="0027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возникновение, изменение и прекращение бюджетных правоотношений связано с функционированием бюджетной системы </a:t>
              </a:r>
              <a:r>
                <a:rPr lang="ru-RU" sz="1600" dirty="0" smtClean="0">
                  <a:solidFill>
                    <a:srgbClr val="0027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РФ</a:t>
              </a:r>
              <a:endParaRPr lang="ru-RU" altLang="zh-CN" sz="1600" dirty="0">
                <a:solidFill>
                  <a:srgbClr val="002774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组合 88">
            <a:extLst>
              <a:ext uri="{FF2B5EF4-FFF2-40B4-BE49-F238E27FC236}">
                <a16:creationId xmlns:a16="http://schemas.microsoft.com/office/drawing/2014/main" id="{A08A6517-7429-4D0D-8172-40300581E366}"/>
              </a:ext>
            </a:extLst>
          </p:cNvPr>
          <p:cNvGrpSpPr/>
          <p:nvPr/>
        </p:nvGrpSpPr>
        <p:grpSpPr>
          <a:xfrm>
            <a:off x="-180528" y="5448040"/>
            <a:ext cx="9324527" cy="1412776"/>
            <a:chOff x="5234604" y="5018429"/>
            <a:chExt cx="5921076" cy="1713376"/>
          </a:xfrm>
        </p:grpSpPr>
        <p:pic>
          <p:nvPicPr>
            <p:cNvPr id="20" name="图片 89">
              <a:extLst>
                <a:ext uri="{FF2B5EF4-FFF2-40B4-BE49-F238E27FC236}">
                  <a16:creationId xmlns:a16="http://schemas.microsoft.com/office/drawing/2014/main" id="{21526D78-5453-49CB-B7BD-EF465537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4604" y="5018429"/>
              <a:ext cx="5921076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E0C42379-B222-4D85-8371-30CFEE9FEAB0}"/>
                </a:ext>
              </a:extLst>
            </p:cNvPr>
            <p:cNvSpPr txBox="1">
              <a:spLocks/>
            </p:cNvSpPr>
            <p:nvPr/>
          </p:nvSpPr>
          <p:spPr>
            <a:xfrm>
              <a:off x="6082358" y="5344050"/>
              <a:ext cx="3625286" cy="893916"/>
            </a:xfrm>
            <a:prstGeom prst="rect">
              <a:avLst/>
            </a:prstGeom>
          </p:spPr>
          <p:txBody>
            <a:bodyPr vert="horz" wrap="square" lIns="270000" tIns="0" rIns="0" bIns="0" anchor="ctr" anchorCtr="0">
              <a:noAutofit/>
            </a:bodyPr>
            <a:lstStyle/>
            <a:p>
              <a:pPr algn="just"/>
              <a:r>
                <a:rPr lang="ru-RU" sz="1600" dirty="0">
                  <a:solidFill>
                    <a:srgbClr val="0027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случаях, установленных законодательством, бюджетные правоотношения являются предметом межотраслевого </a:t>
              </a:r>
              <a:r>
                <a:rPr lang="ru-RU" sz="1600" dirty="0" smtClean="0">
                  <a:solidFill>
                    <a:srgbClr val="0027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регулирования</a:t>
              </a:r>
              <a:endParaRPr lang="ru-RU" altLang="zh-CN" sz="1600" dirty="0">
                <a:solidFill>
                  <a:srgbClr val="002774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899592" y="-108510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признаки </a:t>
            </a:r>
            <a:r>
              <a:rPr lang="ru-RU" sz="32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32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правоотношений </a:t>
            </a:r>
            <a:endParaRPr lang="ru-RU" sz="3200" b="1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79" y="97247"/>
            <a:ext cx="9205758" cy="66635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418239"/>
            <a:ext cx="5760640" cy="535577"/>
          </a:xfrm>
          <a:prstGeom prst="rect">
            <a:avLst/>
          </a:prstGeom>
          <a:gradFill rotWithShape="1">
            <a:gsLst>
              <a:gs pos="0">
                <a:srgbClr val="903163">
                  <a:tint val="98000"/>
                  <a:lumMod val="110000"/>
                </a:srgbClr>
              </a:gs>
              <a:gs pos="84000">
                <a:srgbClr val="903163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sz="2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бюджетных правоотношений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246" y="1404357"/>
            <a:ext cx="2689122" cy="574765"/>
          </a:xfrm>
          <a:prstGeom prst="roundRect">
            <a:avLst/>
          </a:prstGeom>
          <a:gradFill rotWithShape="1">
            <a:gsLst>
              <a:gs pos="0">
                <a:srgbClr val="903163">
                  <a:tint val="98000"/>
                  <a:lumMod val="110000"/>
                </a:srgbClr>
              </a:gs>
              <a:gs pos="84000">
                <a:srgbClr val="903163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бюджетной системы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17409" y="1372467"/>
            <a:ext cx="2827123" cy="870697"/>
          </a:xfrm>
          <a:prstGeom prst="roundRect">
            <a:avLst/>
          </a:prstGeom>
          <a:gradFill rotWithShape="1">
            <a:gsLst>
              <a:gs pos="0">
                <a:srgbClr val="903163">
                  <a:tint val="98000"/>
                  <a:lumMod val="110000"/>
                </a:srgbClr>
              </a:gs>
              <a:gs pos="84000">
                <a:srgbClr val="903163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 распределения бюджетных средств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8572" y="1341842"/>
            <a:ext cx="2740551" cy="745052"/>
          </a:xfrm>
          <a:prstGeom prst="roundRect">
            <a:avLst/>
          </a:prstGeom>
          <a:gradFill rotWithShape="1">
            <a:gsLst>
              <a:gs pos="0">
                <a:srgbClr val="903163">
                  <a:tint val="98000"/>
                  <a:lumMod val="110000"/>
                </a:srgbClr>
              </a:gs>
              <a:gs pos="84000">
                <a:srgbClr val="903163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объекту правового регулирования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 flipH="1">
            <a:off x="4530971" y="993989"/>
            <a:ext cx="17738" cy="378478"/>
          </a:xfrm>
          <a:prstGeom prst="straightConnector1">
            <a:avLst/>
          </a:prstGeom>
          <a:noFill/>
          <a:ln w="28575" cap="rnd" cmpd="sng" algn="ctr">
            <a:solidFill>
              <a:srgbClr val="4D1434"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 flipH="1">
            <a:off x="2015558" y="1008033"/>
            <a:ext cx="472776" cy="396324"/>
          </a:xfrm>
          <a:prstGeom prst="straightConnector1">
            <a:avLst/>
          </a:prstGeom>
          <a:noFill/>
          <a:ln w="28575" cap="rnd" cmpd="sng" algn="ctr">
            <a:solidFill>
              <a:srgbClr val="4D1434"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>
            <a:off x="6948264" y="979124"/>
            <a:ext cx="318562" cy="328322"/>
          </a:xfrm>
          <a:prstGeom prst="straightConnector1">
            <a:avLst/>
          </a:prstGeom>
          <a:noFill/>
          <a:ln w="28575" cap="rnd" cmpd="sng" algn="ctr">
            <a:solidFill>
              <a:srgbClr val="4D1434">
                <a:lumMod val="90000"/>
              </a:srgbClr>
            </a:solidFill>
            <a:prstDash val="solid"/>
            <a:tailEnd type="triangle"/>
          </a:ln>
          <a:effectLst/>
        </p:spPr>
      </p:cxnSp>
      <p:sp>
        <p:nvSpPr>
          <p:cNvPr id="21" name="Скругленный прямоугольник 20"/>
          <p:cNvSpPr/>
          <p:nvPr/>
        </p:nvSpPr>
        <p:spPr>
          <a:xfrm>
            <a:off x="539551" y="2424486"/>
            <a:ext cx="2487703" cy="883760"/>
          </a:xfrm>
          <a:prstGeom prst="roundRect">
            <a:avLst/>
          </a:prstGeom>
          <a:solidFill>
            <a:srgbClr val="FF66CC"/>
          </a:soli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по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1" y="3472953"/>
            <a:ext cx="2487704" cy="862937"/>
          </a:xfrm>
          <a:prstGeom prst="roundRect">
            <a:avLst/>
          </a:prstGeom>
          <a:solidFill>
            <a:srgbClr val="FF66CC"/>
          </a:soli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по </a:t>
            </a:r>
          </a:p>
          <a:p>
            <a:pPr lvl="0" algn="ctr" defTabSz="45720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1" y="4479187"/>
            <a:ext cx="2487704" cy="862937"/>
          </a:xfrm>
          <a:prstGeom prst="roundRect">
            <a:avLst/>
          </a:prstGeom>
          <a:solidFill>
            <a:srgbClr val="FF66CC"/>
          </a:soli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по </a:t>
            </a:r>
          </a:p>
          <a:p>
            <a:pPr lvl="0" algn="ctr" defTabSz="45720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82450" y="2474920"/>
            <a:ext cx="2313366" cy="594040"/>
          </a:xfrm>
          <a:prstGeom prst="roundRect">
            <a:avLst/>
          </a:prstGeom>
          <a:solidFill>
            <a:srgbClr val="FF66CC"/>
          </a:soli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82450" y="3354724"/>
            <a:ext cx="2313366" cy="609651"/>
          </a:xfrm>
          <a:prstGeom prst="roundRect">
            <a:avLst/>
          </a:prstGeom>
          <a:solidFill>
            <a:srgbClr val="FF66CC"/>
          </a:soli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93357" y="2444579"/>
            <a:ext cx="2543139" cy="594040"/>
          </a:xfrm>
          <a:prstGeom prst="roundRect">
            <a:avLst/>
          </a:prstGeom>
          <a:solidFill>
            <a:srgbClr val="FF66CC"/>
          </a:soli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87657" y="3362529"/>
            <a:ext cx="2548839" cy="594040"/>
          </a:xfrm>
          <a:prstGeom prst="roundRect">
            <a:avLst/>
          </a:prstGeom>
          <a:solidFill>
            <a:srgbClr val="FF66CC"/>
          </a:soli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неимущественные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3528" y="1979122"/>
            <a:ext cx="0" cy="2962046"/>
          </a:xfrm>
          <a:prstGeom prst="line">
            <a:avLst/>
          </a:prstGeom>
          <a:ln w="28575">
            <a:solidFill>
              <a:srgbClr val="FF1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23528" y="2852936"/>
            <a:ext cx="216023" cy="0"/>
          </a:xfrm>
          <a:prstGeom prst="straightConnector1">
            <a:avLst/>
          </a:prstGeom>
          <a:ln w="28575">
            <a:solidFill>
              <a:srgbClr val="FF1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23528" y="3956569"/>
            <a:ext cx="216023" cy="0"/>
          </a:xfrm>
          <a:prstGeom prst="straightConnector1">
            <a:avLst/>
          </a:prstGeom>
          <a:ln w="28575">
            <a:solidFill>
              <a:srgbClr val="FF1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23" idx="1"/>
          </p:cNvCxnSpPr>
          <p:nvPr/>
        </p:nvCxnSpPr>
        <p:spPr>
          <a:xfrm flipV="1">
            <a:off x="323528" y="4910656"/>
            <a:ext cx="216023" cy="30512"/>
          </a:xfrm>
          <a:prstGeom prst="straightConnector1">
            <a:avLst/>
          </a:prstGeom>
          <a:ln w="28575">
            <a:solidFill>
              <a:srgbClr val="FF1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347864" y="2243164"/>
            <a:ext cx="0" cy="1401860"/>
          </a:xfrm>
          <a:prstGeom prst="line">
            <a:avLst/>
          </a:prstGeom>
          <a:ln w="28575">
            <a:solidFill>
              <a:srgbClr val="FF1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347864" y="2852936"/>
            <a:ext cx="234586" cy="0"/>
          </a:xfrm>
          <a:prstGeom prst="straightConnector1">
            <a:avLst/>
          </a:prstGeom>
          <a:ln w="28575">
            <a:solidFill>
              <a:srgbClr val="FF1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6" idx="1"/>
          </p:cNvCxnSpPr>
          <p:nvPr/>
        </p:nvCxnSpPr>
        <p:spPr>
          <a:xfrm>
            <a:off x="3347864" y="3645024"/>
            <a:ext cx="234586" cy="14526"/>
          </a:xfrm>
          <a:prstGeom prst="straightConnector1">
            <a:avLst/>
          </a:prstGeom>
          <a:ln w="28575">
            <a:solidFill>
              <a:srgbClr val="FF1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228184" y="2086894"/>
            <a:ext cx="0" cy="1572656"/>
          </a:xfrm>
          <a:prstGeom prst="line">
            <a:avLst/>
          </a:prstGeom>
          <a:ln w="28575">
            <a:solidFill>
              <a:srgbClr val="FF1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228184" y="2852936"/>
            <a:ext cx="259473" cy="0"/>
          </a:xfrm>
          <a:prstGeom prst="straightConnector1">
            <a:avLst/>
          </a:prstGeom>
          <a:ln w="28575">
            <a:solidFill>
              <a:srgbClr val="FF1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29" idx="1"/>
          </p:cNvCxnSpPr>
          <p:nvPr/>
        </p:nvCxnSpPr>
        <p:spPr>
          <a:xfrm>
            <a:off x="6228184" y="3645024"/>
            <a:ext cx="259473" cy="14525"/>
          </a:xfrm>
          <a:prstGeom prst="straightConnector1">
            <a:avLst/>
          </a:prstGeom>
          <a:ln w="28575">
            <a:solidFill>
              <a:srgbClr val="FF1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3327849" y="4909763"/>
            <a:ext cx="2827123" cy="504057"/>
          </a:xfrm>
          <a:prstGeom prst="roundRect">
            <a:avLst/>
          </a:prstGeom>
          <a:gradFill rotWithShape="1">
            <a:gsLst>
              <a:gs pos="0">
                <a:srgbClr val="903163">
                  <a:tint val="98000"/>
                  <a:lumMod val="110000"/>
                </a:srgbClr>
              </a:gs>
              <a:gs pos="84000">
                <a:srgbClr val="903163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функциям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541506" y="4425590"/>
            <a:ext cx="2313366" cy="609651"/>
          </a:xfrm>
          <a:prstGeom prst="roundRect">
            <a:avLst/>
          </a:prstGeom>
          <a:solidFill>
            <a:srgbClr val="FF66CC"/>
          </a:soli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541506" y="5288345"/>
            <a:ext cx="2313366" cy="609651"/>
          </a:xfrm>
          <a:prstGeom prst="roundRect">
            <a:avLst/>
          </a:prstGeom>
          <a:solidFill>
            <a:srgbClr val="FF66CC"/>
          </a:solidFill>
          <a:ln w="12700" cap="rnd" cmpd="sng" algn="ctr">
            <a:solidFill>
              <a:srgbClr val="903163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lvl="0" algn="ctr" defTabSz="45720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357920" y="4730415"/>
            <a:ext cx="0" cy="862755"/>
          </a:xfrm>
          <a:prstGeom prst="line">
            <a:avLst/>
          </a:prstGeom>
          <a:ln w="28575">
            <a:solidFill>
              <a:srgbClr val="FF1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66" idx="1"/>
          </p:cNvCxnSpPr>
          <p:nvPr/>
        </p:nvCxnSpPr>
        <p:spPr>
          <a:xfrm>
            <a:off x="6354120" y="5593170"/>
            <a:ext cx="187386" cy="1"/>
          </a:xfrm>
          <a:prstGeom prst="straightConnector1">
            <a:avLst/>
          </a:prstGeom>
          <a:ln w="28575">
            <a:solidFill>
              <a:srgbClr val="FF1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64" idx="3"/>
          </p:cNvCxnSpPr>
          <p:nvPr/>
        </p:nvCxnSpPr>
        <p:spPr>
          <a:xfrm flipV="1">
            <a:off x="6154972" y="5161791"/>
            <a:ext cx="202948" cy="1"/>
          </a:xfrm>
          <a:prstGeom prst="line">
            <a:avLst/>
          </a:prstGeom>
          <a:ln w="28575">
            <a:solidFill>
              <a:srgbClr val="FF1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65" idx="1"/>
          </p:cNvCxnSpPr>
          <p:nvPr/>
        </p:nvCxnSpPr>
        <p:spPr>
          <a:xfrm>
            <a:off x="6354120" y="4730415"/>
            <a:ext cx="187386" cy="1"/>
          </a:xfrm>
          <a:prstGeom prst="straightConnector1">
            <a:avLst/>
          </a:prstGeom>
          <a:ln w="28575">
            <a:solidFill>
              <a:srgbClr val="FF17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9" y="97247"/>
            <a:ext cx="9205758" cy="66635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996" y="404664"/>
            <a:ext cx="90364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характера и видов бюджетных правоотношений </a:t>
            </a:r>
            <a:r>
              <a:rPr lang="ru-RU" sz="22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</a:t>
            </a:r>
            <a:r>
              <a:rPr lang="ru-RU" sz="22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правоотношений могут являться</a:t>
            </a:r>
            <a:r>
              <a:rPr lang="ru-RU" sz="22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200" b="1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поступающие в бюджет денежные средства, за исключением средств, </a:t>
            </a:r>
            <a:r>
              <a:rPr lang="ru-RU" sz="22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БК РФ источниками финансирования дефицита </a:t>
            </a:r>
            <a:r>
              <a:rPr lang="ru-RU" sz="22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бюджета</a:t>
            </a:r>
            <a:r>
              <a:rPr lang="ru-RU" sz="22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200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часть бюджетных средств, которая используется и расходуется из </a:t>
            </a:r>
            <a:r>
              <a:rPr lang="ru-RU" sz="22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</a:t>
            </a:r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(бюджетные расходы);</a:t>
            </a:r>
          </a:p>
          <a:p>
            <a:pPr algn="just"/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часть государственной казны (бюджетные средства). В бюджетном </a:t>
            </a:r>
            <a:r>
              <a:rPr lang="ru-RU" sz="22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законодательстве </a:t>
            </a:r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определение государственной казны, несмотря </a:t>
            </a:r>
            <a:r>
              <a:rPr lang="ru-RU" sz="22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что БК РФ рассматривает государственную казну как объект </a:t>
            </a:r>
            <a:r>
              <a:rPr lang="ru-RU" sz="22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правоотношений. В данном аспекте следует исходить из </a:t>
            </a:r>
            <a:r>
              <a:rPr lang="ru-RU" sz="22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финансово-правовой </a:t>
            </a:r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государственной казны;</a:t>
            </a:r>
          </a:p>
          <a:p>
            <a:pPr algn="just"/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проекты федерального бюджета и бюджетов субъектов РФ;</a:t>
            </a:r>
          </a:p>
          <a:p>
            <a:pPr algn="just"/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законы о федеральном бюджете и бюджетах субъектов РФ;</a:t>
            </a:r>
          </a:p>
          <a:p>
            <a:pPr algn="just"/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деятельность по осуществлению бюджетного контроля, бюджетного </a:t>
            </a:r>
            <a:r>
              <a:rPr lang="ru-RU" sz="22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22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2297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9" y="97247"/>
            <a:ext cx="9205758" cy="66635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131047"/>
            <a:ext cx="8424936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бюджетного права </a:t>
            </a:r>
            <a:r>
              <a:rPr lang="ru-RU" sz="40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внешняя форма выражения нормы </a:t>
            </a:r>
            <a:r>
              <a:rPr lang="ru-RU" sz="40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40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или, другими словами, нормативный правовой акт, </a:t>
            </a:r>
            <a:r>
              <a:rPr lang="ru-RU" sz="4000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</a:t>
            </a:r>
            <a:r>
              <a:rPr lang="ru-RU" sz="40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бюджетного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10921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9" y="97247"/>
            <a:ext cx="9205758" cy="66635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772" y="332656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источники бюджетного права можно в зависимости от юридической силы нормативных правовых актов, начиная с Конституции РФ как правового акта, обладающего высшей юридической силой в Российской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658" y="2369192"/>
            <a:ext cx="8442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бюджетного права состоят из нормативных правовых актов, принятых </a:t>
            </a:r>
            <a:r>
              <a:rPr lang="ru-RU" sz="24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endParaRPr lang="ru-RU" sz="2400" b="1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50758" y="3416232"/>
            <a:ext cx="864096" cy="50405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43527" y="3389219"/>
            <a:ext cx="864096" cy="50405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236296" y="3389219"/>
            <a:ext cx="864096" cy="50405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4221088"/>
            <a:ext cx="2898068" cy="15841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уровне </a:t>
            </a:r>
            <a:r>
              <a:rPr lang="ru-RU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(федеральная составляющая источников бюджетного права)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4865" y="4221087"/>
            <a:ext cx="2898068" cy="15841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субъектов РФ </a:t>
            </a:r>
            <a:r>
              <a:rPr lang="ru-RU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(региональная составляющая источников бюджетного права)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83518" y="4212518"/>
            <a:ext cx="2898068" cy="159274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муниципальных </a:t>
            </a:r>
          </a:p>
          <a:p>
            <a:pPr algn="ctr"/>
            <a:r>
              <a:rPr lang="ru-RU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</a:t>
            </a:r>
            <a:r>
              <a:rPr lang="ru-RU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(муниципальная составляющая источников бюджетного права)</a:t>
            </a:r>
          </a:p>
        </p:txBody>
      </p:sp>
    </p:spTree>
    <p:extLst>
      <p:ext uri="{BB962C8B-B14F-4D97-AF65-F5344CB8AC3E}">
        <p14:creationId xmlns:p14="http://schemas.microsoft.com/office/powerpoint/2010/main" val="6842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1988840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</a:rPr>
              <a:t>1. Понятие</a:t>
            </a:r>
            <a:r>
              <a:rPr lang="ru-RU" sz="4400" b="1" dirty="0">
                <a:solidFill>
                  <a:srgbClr val="002060"/>
                </a:solidFill>
              </a:rPr>
              <a:t>, предмет и метод бюджетного права.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1502" y="195263"/>
            <a:ext cx="3432175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6524627"/>
            <a:ext cx="9204325" cy="333373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423" y="97247"/>
            <a:ext cx="9205758" cy="66635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33265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составляющая источников бюджетного </a:t>
            </a:r>
            <a:r>
              <a:rPr lang="ru-RU" sz="24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ru-RU" sz="2400" b="1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29730"/>
            <a:ext cx="3330527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</a:t>
            </a:r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endParaRPr lang="ru-RU" sz="2000" b="1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96021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Конституции РФ содержится ряд положений, регулирующих отношения в бюджетной сфере. </a:t>
            </a:r>
            <a:endParaRPr lang="ru-RU" sz="2400" dirty="0" smtClean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4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положения, которые, разграничивая предметы ведения Российской Федерации, ее субъектов и муниципальных образований в бюджетной сфере, устанавливают основы бюджетного устройства и бюджетной системы в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7016" y="4974950"/>
            <a:ext cx="8706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24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конституционные положения, закрепляющие полномочия государственных органов в бюджетной сфере.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39952" y="1124744"/>
            <a:ext cx="648072" cy="305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92916" y="1026262"/>
            <a:ext cx="2143857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</a:t>
            </a:r>
            <a:endParaRPr lang="ru-RU" sz="2000" b="1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9" y="97247"/>
            <a:ext cx="9205758" cy="66635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36004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источников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992468" y="662886"/>
            <a:ext cx="579532" cy="337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97546" y="477921"/>
            <a:ext cx="3951787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конституционные</a:t>
            </a: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1586437"/>
            <a:ext cx="85258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таких законов в качестве источника бюджетного права можно выделить только </a:t>
            </a:r>
            <a:r>
              <a:rPr lang="ru-RU" sz="24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конституционный закон от 17 декабря 1997 г. № 2-ФКЗ «О Правительстве Российской Федерации»</a:t>
            </a:r>
            <a:r>
              <a:rPr lang="ru-RU" sz="24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котором, кроме полномочий Правительства РФ в сфере бюджетной, финансовой, кредитной и денежной политики, называются следующие: Правительство РФ разрабатывает и представляет Государственной Думе федеральный бюджет и обеспечивает его исполнение; представляет Государственной Думе отчет об исполнении федерального бюджета; обеспечивает совершенствование бюджетной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1238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9" y="97247"/>
            <a:ext cx="9205758" cy="66635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73" y="618298"/>
            <a:ext cx="36004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sz="20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источников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766907" y="690305"/>
            <a:ext cx="648072" cy="256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10521"/>
            <a:ext cx="4470134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20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законы, являющиеся </a:t>
            </a:r>
          </a:p>
          <a:p>
            <a:pPr algn="ctr"/>
            <a:r>
              <a:rPr lang="ru-RU" sz="20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составной частью структуры </a:t>
            </a:r>
            <a:endParaRPr lang="ru-RU" sz="2000" b="1" dirty="0" smtClean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законодательства</a:t>
            </a:r>
            <a:endParaRPr lang="ru-RU" sz="2000" b="1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516" y="2274838"/>
            <a:ext cx="871296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федеральным законом, регулирующим бюджетные отношения, является </a:t>
            </a:r>
            <a:r>
              <a:rPr lang="ru-RU" sz="36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РФ</a:t>
            </a:r>
            <a:r>
              <a:rPr lang="ru-RU" sz="36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прямо закреплено в ст. 2 БК РФ. Бюджетный кодекс возглавляет бюджетное законодательство РФ.</a:t>
            </a:r>
          </a:p>
        </p:txBody>
      </p:sp>
    </p:spTree>
    <p:extLst>
      <p:ext uri="{BB962C8B-B14F-4D97-AF65-F5344CB8AC3E}">
        <p14:creationId xmlns:p14="http://schemas.microsoft.com/office/powerpoint/2010/main" val="3636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2288" y="99683"/>
            <a:ext cx="3701893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</a:t>
            </a:r>
            <a:r>
              <a:rPr lang="ru-RU" sz="20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источников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741966" y="162933"/>
            <a:ext cx="419042" cy="34574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38793" y="99683"/>
            <a:ext cx="2416431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Подзаконные акты</a:t>
            </a:r>
            <a:endParaRPr lang="ru-RU" sz="2000" b="1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960" y="600601"/>
            <a:ext cx="883294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Подзаконные акты </a:t>
            </a:r>
            <a:r>
              <a:rPr lang="ru-RU" sz="2000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одна из разновидностей правовых актов, издаваемых в соответствии с законом, на основе закона, во исполнение его, для конкретизации законодательных предписаний, их толкования или установления первичных нор</a:t>
            </a:r>
          </a:p>
        </p:txBody>
      </p:sp>
      <p:grpSp>
        <p:nvGrpSpPr>
          <p:cNvPr id="8" name="Google Shape;381;p12"/>
          <p:cNvGrpSpPr/>
          <p:nvPr/>
        </p:nvGrpSpPr>
        <p:grpSpPr>
          <a:xfrm>
            <a:off x="2127616" y="2149649"/>
            <a:ext cx="5387176" cy="4675329"/>
            <a:chOff x="2991269" y="1153325"/>
            <a:chExt cx="3514811" cy="3252002"/>
          </a:xfrm>
        </p:grpSpPr>
        <p:sp>
          <p:nvSpPr>
            <p:cNvPr id="9" name="Google Shape;382;p12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</p:sp>
        <p:sp>
          <p:nvSpPr>
            <p:cNvPr id="10" name="Google Shape;383;p12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CA2830"/>
            </a:solidFill>
            <a:ln>
              <a:noFill/>
            </a:ln>
          </p:spPr>
        </p:sp>
        <p:sp>
          <p:nvSpPr>
            <p:cNvPr id="11" name="Google Shape;384;p12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A474F"/>
            </a:solidFill>
            <a:ln>
              <a:noFill/>
            </a:ln>
          </p:spPr>
        </p:sp>
        <p:sp>
          <p:nvSpPr>
            <p:cNvPr id="12" name="Google Shape;385;p12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86;p12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BE7B0E"/>
            </a:solidFill>
            <a:ln>
              <a:noFill/>
            </a:ln>
          </p:spPr>
        </p:sp>
        <p:sp>
          <p:nvSpPr>
            <p:cNvPr id="14" name="Google Shape;387;p12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99911"/>
            </a:solidFill>
            <a:ln>
              <a:noFill/>
            </a:ln>
          </p:spPr>
        </p:sp>
        <p:sp>
          <p:nvSpPr>
            <p:cNvPr id="15" name="Google Shape;388;p12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F9B801">
                <a:alpha val="9725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89;p12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FECF4F"/>
            </a:solidFill>
            <a:ln>
              <a:noFill/>
            </a:ln>
          </p:spPr>
        </p:sp>
      </p:grpSp>
      <p:sp>
        <p:nvSpPr>
          <p:cNvPr id="18" name="Google Shape;392;p12"/>
          <p:cNvSpPr txBox="1"/>
          <p:nvPr/>
        </p:nvSpPr>
        <p:spPr>
          <a:xfrm>
            <a:off x="374631" y="2149649"/>
            <a:ext cx="28292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 Президента РФ</a:t>
            </a:r>
            <a:endParaRPr sz="1400" b="1" kern="0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Google Shape;394;p12"/>
          <p:cNvSpPr txBox="1"/>
          <p:nvPr/>
        </p:nvSpPr>
        <p:spPr>
          <a:xfrm>
            <a:off x="-58737" y="4102187"/>
            <a:ext cx="29671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  <a:r>
              <a:rPr lang="ru-RU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принимаемые федеральными органами исполнительной </a:t>
            </a:r>
            <a:r>
              <a:rPr lang="ru-RU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sz="1400" b="1" kern="0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Google Shape;396;p12"/>
          <p:cNvSpPr txBox="1"/>
          <p:nvPr/>
        </p:nvSpPr>
        <p:spPr>
          <a:xfrm>
            <a:off x="6332846" y="3171292"/>
            <a:ext cx="28151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lang="ru-RU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акты Правительства РФ</a:t>
            </a:r>
            <a:endParaRPr sz="1400" b="1" kern="0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3" name="Google Shape;397;p12"/>
          <p:cNvCxnSpPr/>
          <p:nvPr/>
        </p:nvCxnSpPr>
        <p:spPr>
          <a:xfrm flipV="1">
            <a:off x="1886852" y="2607845"/>
            <a:ext cx="2123132" cy="1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24" name="Google Shape;398;p12"/>
          <p:cNvCxnSpPr/>
          <p:nvPr/>
        </p:nvCxnSpPr>
        <p:spPr>
          <a:xfrm>
            <a:off x="1048366" y="5223170"/>
            <a:ext cx="1464868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25" name="Google Shape;399;p12"/>
          <p:cNvCxnSpPr/>
          <p:nvPr/>
        </p:nvCxnSpPr>
        <p:spPr>
          <a:xfrm>
            <a:off x="6332846" y="4077072"/>
            <a:ext cx="1342140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630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Rectangle 4"/>
          <p:cNvSpPr/>
          <p:nvPr/>
        </p:nvSpPr>
        <p:spPr>
          <a:xfrm>
            <a:off x="479142" y="1729220"/>
            <a:ext cx="1204857" cy="1133175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Pentagon 5"/>
          <p:cNvSpPr/>
          <p:nvPr/>
        </p:nvSpPr>
        <p:spPr>
          <a:xfrm>
            <a:off x="2479601" y="2045411"/>
            <a:ext cx="6327058" cy="1161454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это основные законы субъектов РФ - уставы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данных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субъектов, в которых, как правило, содержатся общие нормы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субъекта РФ и о бюджетных полномочиях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власти субъекта РФ.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arallelogram 6"/>
          <p:cNvSpPr/>
          <p:nvPr/>
        </p:nvSpPr>
        <p:spPr>
          <a:xfrm rot="16200000">
            <a:off x="1394219" y="2019003"/>
            <a:ext cx="1477642" cy="898079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7"/>
          <p:cNvSpPr/>
          <p:nvPr/>
        </p:nvSpPr>
        <p:spPr>
          <a:xfrm>
            <a:off x="2515993" y="3566330"/>
            <a:ext cx="6327058" cy="892885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источниками бюджетного права на региональном уровне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субъектов РФ, регулирующие бюджетные отношения.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491299" y="3221861"/>
            <a:ext cx="1204857" cy="892885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Parallelogram 10"/>
          <p:cNvSpPr/>
          <p:nvPr/>
        </p:nvSpPr>
        <p:spPr>
          <a:xfrm rot="16200000">
            <a:off x="1513671" y="3404348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1"/>
          <p:cNvSpPr/>
          <p:nvPr/>
        </p:nvSpPr>
        <p:spPr>
          <a:xfrm>
            <a:off x="2529864" y="4946607"/>
            <a:ext cx="6327058" cy="892885"/>
          </a:xfrm>
          <a:prstGeom prst="homePlate">
            <a:avLst>
              <a:gd name="adj" fmla="val 41466"/>
            </a:avLst>
          </a:prstGeom>
          <a:solidFill>
            <a:srgbClr val="1D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just"/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в систему региональных нормативных правовых актов в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входят подзаконные акты - акты исполнительных органов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РФ.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505170" y="4602138"/>
            <a:ext cx="1204857" cy="892885"/>
          </a:xfrm>
          <a:prstGeom prst="rect">
            <a:avLst/>
          </a:prstGeom>
          <a:solidFill>
            <a:srgbClr val="1D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Parallelogram 14"/>
          <p:cNvSpPr/>
          <p:nvPr/>
        </p:nvSpPr>
        <p:spPr>
          <a:xfrm rot="16200000">
            <a:off x="1527542" y="4784625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-172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составляющая источников бюджетного права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5168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акты, регулирующие бюджетные отношения, принятые на уровне субъектов РФ, можно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аналогично федеральным нормативным правовым актам 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юридической силе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3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15" y="30753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составляющая источников бюджетного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47" y="692696"/>
            <a:ext cx="9033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органов местного самоуправления также можно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по юридической силе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разделить на нормативные правовые акты: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401" y="2413337"/>
            <a:ext cx="4032448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представительными органами местного самоуправления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3494" y="2435460"/>
            <a:ext cx="45720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принимаемые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исполнительно-распорядительными органами местного самоуправления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75656" y="1893025"/>
            <a:ext cx="1296144" cy="383847"/>
          </a:xfrm>
          <a:prstGeom prst="downArrow">
            <a:avLst/>
          </a:prstGeom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28184" y="1893024"/>
            <a:ext cx="1296144" cy="437443"/>
          </a:xfrm>
          <a:prstGeom prst="downArrow">
            <a:avLst/>
          </a:prstGeom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0455" y="3880581"/>
            <a:ext cx="325339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80455" y="5077319"/>
            <a:ext cx="3253394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акты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регулирующие бюджетные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4" y="3429000"/>
            <a:ext cx="0" cy="22322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7544" y="4221088"/>
            <a:ext cx="5129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7544" y="5661248"/>
            <a:ext cx="5129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494" y="4210963"/>
            <a:ext cx="811836" cy="158600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35676" y="3880581"/>
            <a:ext cx="3810792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регионального и местного уровня не могут противоречить Бюджетному кодексу РФ, который возглавляет структуру бюджетного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11398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" y="3926"/>
            <a:ext cx="9205758" cy="68585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15516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правоотношений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5431" y="785084"/>
            <a:ext cx="8208912" cy="19696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Федерация, субъекты РФ, а также муниципальные образования, которые участвуют в бюджетных правоотношениях через свои представительные и исполнительные органы в интересах соответственно РФ, субъектов РФ или муниципальных образований в целом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088" y="3004769"/>
            <a:ext cx="8208912" cy="127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исполнительные органы государственной власти РФ, субъектов РФ и муниципальных образований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5088" y="4637614"/>
            <a:ext cx="8208912" cy="9070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муниципальные организации (предприятия, учреждения) – получатели бюджетных средств</a:t>
            </a:r>
          </a:p>
        </p:txBody>
      </p:sp>
      <p:sp>
        <p:nvSpPr>
          <p:cNvPr id="8" name="Rectangle 4"/>
          <p:cNvSpPr/>
          <p:nvPr/>
        </p:nvSpPr>
        <p:spPr>
          <a:xfrm>
            <a:off x="51022" y="1208764"/>
            <a:ext cx="894410" cy="11222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1022" y="3178401"/>
            <a:ext cx="894409" cy="8554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24226" y="4696559"/>
            <a:ext cx="894409" cy="8554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991" y="5900481"/>
            <a:ext cx="774035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Негосударственные организации, а также граждане субъектами бюджетных правоотношений не являются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04" y="5668537"/>
            <a:ext cx="576628" cy="112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Обладатели юридических прав и обязанностей в отношениях по образованию, распределению и использованию бюджетов всех уровней именуются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бюджетного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9" y="97247"/>
            <a:ext cx="9205758" cy="6663506"/>
          </a:xfrm>
          <a:prstGeom prst="rect">
            <a:avLst/>
          </a:prstGeom>
        </p:spPr>
      </p:pic>
      <p:grpSp>
        <p:nvGrpSpPr>
          <p:cNvPr id="5" name="Google Shape;40;p5"/>
          <p:cNvGrpSpPr/>
          <p:nvPr/>
        </p:nvGrpSpPr>
        <p:grpSpPr>
          <a:xfrm>
            <a:off x="4515956" y="2765950"/>
            <a:ext cx="1537748" cy="3853747"/>
            <a:chOff x="5106362" y="2381914"/>
            <a:chExt cx="1932106" cy="3803661"/>
          </a:xfrm>
        </p:grpSpPr>
        <p:sp>
          <p:nvSpPr>
            <p:cNvPr id="6" name="Google Shape;41;p5"/>
            <p:cNvSpPr/>
            <p:nvPr/>
          </p:nvSpPr>
          <p:spPr>
            <a:xfrm>
              <a:off x="5109898" y="2381914"/>
              <a:ext cx="1928570" cy="348426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CDC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3;p5"/>
            <p:cNvSpPr/>
            <p:nvPr/>
          </p:nvSpPr>
          <p:spPr>
            <a:xfrm rot="10800000">
              <a:off x="5106362" y="5866178"/>
              <a:ext cx="1921504" cy="319397"/>
            </a:xfrm>
            <a:prstGeom prst="trapezoid">
              <a:avLst>
                <a:gd name="adj" fmla="val 68710"/>
              </a:avLst>
            </a:prstGeom>
            <a:solidFill>
              <a:srgbClr val="8DB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44;p5"/>
          <p:cNvGrpSpPr/>
          <p:nvPr/>
        </p:nvGrpSpPr>
        <p:grpSpPr>
          <a:xfrm>
            <a:off x="1454719" y="2453582"/>
            <a:ext cx="1892211" cy="4154882"/>
            <a:chOff x="3180772" y="1871960"/>
            <a:chExt cx="2174318" cy="4311321"/>
          </a:xfrm>
        </p:grpSpPr>
        <p:sp>
          <p:nvSpPr>
            <p:cNvPr id="10" name="Google Shape;45;p5"/>
            <p:cNvSpPr/>
            <p:nvPr/>
          </p:nvSpPr>
          <p:spPr>
            <a:xfrm>
              <a:off x="3184862" y="1871960"/>
              <a:ext cx="1928570" cy="399422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AB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47;p5"/>
            <p:cNvSpPr/>
            <p:nvPr/>
          </p:nvSpPr>
          <p:spPr>
            <a:xfrm rot="10800000">
              <a:off x="3180772" y="5863884"/>
              <a:ext cx="2174318" cy="319397"/>
            </a:xfrm>
            <a:custGeom>
              <a:avLst/>
              <a:gdLst/>
              <a:ahLst/>
              <a:cxnLst/>
              <a:rect l="l" t="t" r="r" b="b"/>
              <a:pathLst>
                <a:path w="2174318" h="319397" extrusionOk="0">
                  <a:moveTo>
                    <a:pt x="252814" y="319397"/>
                  </a:moveTo>
                  <a:lnTo>
                    <a:pt x="0" y="0"/>
                  </a:lnTo>
                  <a:lnTo>
                    <a:pt x="1753893" y="0"/>
                  </a:lnTo>
                  <a:lnTo>
                    <a:pt x="2174318" y="319397"/>
                  </a:lnTo>
                  <a:lnTo>
                    <a:pt x="252814" y="319397"/>
                  </a:lnTo>
                  <a:close/>
                </a:path>
              </a:pathLst>
            </a:custGeom>
            <a:solidFill>
              <a:srgbClr val="E999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3" name="Google Shape;48;p5"/>
          <p:cNvGrpSpPr/>
          <p:nvPr/>
        </p:nvGrpSpPr>
        <p:grpSpPr>
          <a:xfrm>
            <a:off x="5805027" y="2468230"/>
            <a:ext cx="1739809" cy="4136417"/>
            <a:chOff x="6773984" y="1871958"/>
            <a:chExt cx="2185986" cy="4315911"/>
          </a:xfrm>
        </p:grpSpPr>
        <p:sp>
          <p:nvSpPr>
            <p:cNvPr id="14" name="Google Shape;49;p5"/>
            <p:cNvSpPr/>
            <p:nvPr/>
          </p:nvSpPr>
          <p:spPr>
            <a:xfrm flipH="1">
              <a:off x="7031400" y="1871958"/>
              <a:ext cx="1928570" cy="39942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EA4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1;p5"/>
            <p:cNvSpPr/>
            <p:nvPr/>
          </p:nvSpPr>
          <p:spPr>
            <a:xfrm rot="10800000" flipH="1">
              <a:off x="6773984" y="5860516"/>
              <a:ext cx="2185985" cy="327353"/>
            </a:xfrm>
            <a:custGeom>
              <a:avLst/>
              <a:gdLst/>
              <a:ahLst/>
              <a:cxnLst/>
              <a:rect l="l" t="t" r="r" b="b"/>
              <a:pathLst>
                <a:path w="2174318" h="319397" extrusionOk="0">
                  <a:moveTo>
                    <a:pt x="252814" y="319397"/>
                  </a:moveTo>
                  <a:lnTo>
                    <a:pt x="0" y="0"/>
                  </a:lnTo>
                  <a:lnTo>
                    <a:pt x="1753893" y="0"/>
                  </a:lnTo>
                  <a:lnTo>
                    <a:pt x="2174318" y="319397"/>
                  </a:lnTo>
                  <a:lnTo>
                    <a:pt x="252814" y="319397"/>
                  </a:lnTo>
                  <a:close/>
                </a:path>
              </a:pathLst>
            </a:custGeom>
            <a:solidFill>
              <a:srgbClr val="038F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52;p5"/>
          <p:cNvGrpSpPr/>
          <p:nvPr/>
        </p:nvGrpSpPr>
        <p:grpSpPr>
          <a:xfrm>
            <a:off x="24472" y="2136803"/>
            <a:ext cx="1906465" cy="4486576"/>
            <a:chOff x="1259799" y="1251833"/>
            <a:chExt cx="2395381" cy="4936036"/>
          </a:xfrm>
        </p:grpSpPr>
        <p:sp>
          <p:nvSpPr>
            <p:cNvPr id="18" name="Google Shape;53;p5"/>
            <p:cNvSpPr/>
            <p:nvPr/>
          </p:nvSpPr>
          <p:spPr>
            <a:xfrm>
              <a:off x="1259826" y="1251833"/>
              <a:ext cx="1928570" cy="46143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22F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5;p5"/>
            <p:cNvSpPr/>
            <p:nvPr/>
          </p:nvSpPr>
          <p:spPr>
            <a:xfrm rot="10800000">
              <a:off x="1259799" y="5860516"/>
              <a:ext cx="2395381" cy="327353"/>
            </a:xfrm>
            <a:custGeom>
              <a:avLst/>
              <a:gdLst/>
              <a:ahLst/>
              <a:cxnLst/>
              <a:rect l="l" t="t" r="r" b="b"/>
              <a:pathLst>
                <a:path w="2395381" h="339494" extrusionOk="0">
                  <a:moveTo>
                    <a:pt x="473877" y="339494"/>
                  </a:moveTo>
                  <a:lnTo>
                    <a:pt x="0" y="0"/>
                  </a:lnTo>
                  <a:lnTo>
                    <a:pt x="1593119" y="0"/>
                  </a:lnTo>
                  <a:lnTo>
                    <a:pt x="2395381" y="339494"/>
                  </a:lnTo>
                  <a:lnTo>
                    <a:pt x="473877" y="339494"/>
                  </a:lnTo>
                  <a:close/>
                </a:path>
              </a:pathLst>
            </a:custGeom>
            <a:solidFill>
              <a:srgbClr val="BC0E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56;p5"/>
          <p:cNvGrpSpPr/>
          <p:nvPr/>
        </p:nvGrpSpPr>
        <p:grpSpPr>
          <a:xfrm>
            <a:off x="7213873" y="2216674"/>
            <a:ext cx="1906465" cy="4544079"/>
            <a:chOff x="8487633" y="1188570"/>
            <a:chExt cx="2395381" cy="4999299"/>
          </a:xfrm>
        </p:grpSpPr>
        <p:sp>
          <p:nvSpPr>
            <p:cNvPr id="22" name="Google Shape;57;p5"/>
            <p:cNvSpPr/>
            <p:nvPr/>
          </p:nvSpPr>
          <p:spPr>
            <a:xfrm flipH="1">
              <a:off x="8786372" y="1188570"/>
              <a:ext cx="2039795" cy="46143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F5B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9;p5"/>
            <p:cNvSpPr/>
            <p:nvPr/>
          </p:nvSpPr>
          <p:spPr>
            <a:xfrm rot="10800000" flipH="1">
              <a:off x="8487633" y="5860516"/>
              <a:ext cx="2395381" cy="327353"/>
            </a:xfrm>
            <a:custGeom>
              <a:avLst/>
              <a:gdLst/>
              <a:ahLst/>
              <a:cxnLst/>
              <a:rect l="l" t="t" r="r" b="b"/>
              <a:pathLst>
                <a:path w="2395381" h="339494" extrusionOk="0">
                  <a:moveTo>
                    <a:pt x="473877" y="339494"/>
                  </a:moveTo>
                  <a:lnTo>
                    <a:pt x="0" y="0"/>
                  </a:lnTo>
                  <a:lnTo>
                    <a:pt x="1593119" y="0"/>
                  </a:lnTo>
                  <a:lnTo>
                    <a:pt x="2395381" y="339494"/>
                  </a:lnTo>
                  <a:lnTo>
                    <a:pt x="473877" y="339494"/>
                  </a:lnTo>
                  <a:close/>
                </a:path>
              </a:pathLst>
            </a:custGeom>
            <a:solidFill>
              <a:srgbClr val="1741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65;p5"/>
          <p:cNvSpPr txBox="1"/>
          <p:nvPr/>
        </p:nvSpPr>
        <p:spPr>
          <a:xfrm>
            <a:off x="-53518" y="3941206"/>
            <a:ext cx="1683746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государство и его территориальные подразделения</a:t>
            </a:r>
            <a:endParaRPr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99006" y="4623895"/>
            <a:ext cx="12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РФ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11586" y="4431167"/>
            <a:ext cx="16304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 и местного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80651" y="4365422"/>
            <a:ext cx="1542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распорядители, распорядители и получатели бюджетных средств</a:t>
            </a:r>
          </a:p>
        </p:txBody>
      </p:sp>
      <p:grpSp>
        <p:nvGrpSpPr>
          <p:cNvPr id="38" name="Google Shape;44;p5"/>
          <p:cNvGrpSpPr/>
          <p:nvPr/>
        </p:nvGrpSpPr>
        <p:grpSpPr>
          <a:xfrm>
            <a:off x="3036091" y="2765950"/>
            <a:ext cx="1730523" cy="3853748"/>
            <a:chOff x="3180772" y="1871960"/>
            <a:chExt cx="2174318" cy="4311321"/>
          </a:xfrm>
          <a:solidFill>
            <a:srgbClr val="FF178B"/>
          </a:solidFill>
        </p:grpSpPr>
        <p:sp>
          <p:nvSpPr>
            <p:cNvPr id="39" name="Google Shape;45;p5"/>
            <p:cNvSpPr/>
            <p:nvPr/>
          </p:nvSpPr>
          <p:spPr>
            <a:xfrm>
              <a:off x="3184862" y="1871960"/>
              <a:ext cx="1928570" cy="399422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6;p5"/>
            <p:cNvSpPr/>
            <p:nvPr/>
          </p:nvSpPr>
          <p:spPr>
            <a:xfrm>
              <a:off x="3371938" y="2033953"/>
              <a:ext cx="1569600" cy="1569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7;p5"/>
            <p:cNvSpPr/>
            <p:nvPr/>
          </p:nvSpPr>
          <p:spPr>
            <a:xfrm rot="10800000">
              <a:off x="3180772" y="5863884"/>
              <a:ext cx="2174318" cy="319397"/>
            </a:xfrm>
            <a:custGeom>
              <a:avLst/>
              <a:gdLst/>
              <a:ahLst/>
              <a:cxnLst/>
              <a:rect l="l" t="t" r="r" b="b"/>
              <a:pathLst>
                <a:path w="2174318" h="319397" extrusionOk="0">
                  <a:moveTo>
                    <a:pt x="252814" y="319397"/>
                  </a:moveTo>
                  <a:lnTo>
                    <a:pt x="0" y="0"/>
                  </a:lnTo>
                  <a:lnTo>
                    <a:pt x="1753893" y="0"/>
                  </a:lnTo>
                  <a:lnTo>
                    <a:pt x="2174318" y="319397"/>
                  </a:lnTo>
                  <a:lnTo>
                    <a:pt x="252814" y="3193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7781519" y="4503654"/>
            <a:ext cx="1167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65;p5"/>
          <p:cNvSpPr txBox="1"/>
          <p:nvPr/>
        </p:nvSpPr>
        <p:spPr>
          <a:xfrm>
            <a:off x="2949028" y="4514134"/>
            <a:ext cx="1683746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 и входящие в их состав поселения</a:t>
            </a:r>
            <a:endParaRPr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162;p7"/>
          <p:cNvSpPr/>
          <p:nvPr/>
        </p:nvSpPr>
        <p:spPr>
          <a:xfrm>
            <a:off x="214823" y="2468230"/>
            <a:ext cx="1080000" cy="10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4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162;p7"/>
          <p:cNvSpPr/>
          <p:nvPr/>
        </p:nvSpPr>
        <p:spPr>
          <a:xfrm>
            <a:off x="1678698" y="2603443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4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162;p7"/>
          <p:cNvSpPr/>
          <p:nvPr/>
        </p:nvSpPr>
        <p:spPr>
          <a:xfrm>
            <a:off x="3255416" y="3109197"/>
            <a:ext cx="1080000" cy="1080000"/>
          </a:xfrm>
          <a:prstGeom prst="ellipse">
            <a:avLst/>
          </a:prstGeom>
          <a:solidFill>
            <a:srgbClr val="DD1DB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4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162;p7"/>
          <p:cNvSpPr/>
          <p:nvPr/>
        </p:nvSpPr>
        <p:spPr>
          <a:xfrm>
            <a:off x="4765355" y="314344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4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162;p7"/>
          <p:cNvSpPr/>
          <p:nvPr/>
        </p:nvSpPr>
        <p:spPr>
          <a:xfrm>
            <a:off x="6207416" y="2656899"/>
            <a:ext cx="1080000" cy="10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4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162;p7"/>
          <p:cNvSpPr/>
          <p:nvPr/>
        </p:nvSpPr>
        <p:spPr>
          <a:xfrm>
            <a:off x="7741535" y="2564186"/>
            <a:ext cx="1080000" cy="10800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4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48702" y="1705464"/>
            <a:ext cx="412709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круг субъектов бюджетного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входят: </a:t>
            </a:r>
          </a:p>
        </p:txBody>
      </p:sp>
    </p:spTree>
    <p:extLst>
      <p:ext uri="{BB962C8B-B14F-4D97-AF65-F5344CB8AC3E}">
        <p14:creationId xmlns:p14="http://schemas.microsoft.com/office/powerpoint/2010/main" val="5416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субъектов бюджетных правоотношений характеризуют следующие признаки: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654" y="97247"/>
            <a:ext cx="9205758" cy="666350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400" y="1196752"/>
            <a:ext cx="3096344" cy="1530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распределении доходов и расходов между бюджетами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2386" y="2035731"/>
            <a:ext cx="297831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является участником (стороной) бюджетного процесса любой его стадии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65959" y="1196752"/>
            <a:ext cx="2907225" cy="16122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бюджетом по линии получения из него денежных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финансирования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018879"/>
            <a:ext cx="457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хотя бы одного из указанных признаков для субъекта бюджетных правоотношений обязательно, но их может быть два или все три.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9" y="4011921"/>
            <a:ext cx="648072" cy="12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7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789" y="41151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нарушением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совершенное высшим исполнительным органом государственной власти субъекта Российской Федерации (местной администрацией), финансовым органом (органом управления государственным внебюджетным фондом), главным администратором (администратором) бюджетных средств, государственным (муниципальным) заказчиком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положений бюджетного законодательства Российской Федерации и иных правовых актов, регулирующих бюджетные правоотношения;</a:t>
            </a:r>
          </a:p>
          <a:p>
            <a:pPr indent="457200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нарушение положений правовых актов, обусловливающих публичные нормативные обязательства и обязательства по иным выплатам физическим лицам из бюджетов бюджетной системы Российской Федерации, повлекшее причинение ущерба публично-правовому образованию;</a:t>
            </a:r>
          </a:p>
          <a:p>
            <a:pPr indent="457200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нарушение условий договоров (соглашений) о предоставлении средств из бюджета;</a:t>
            </a:r>
          </a:p>
          <a:p>
            <a:pPr indent="457200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условий государственных (муниципальных)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8" y="194791"/>
            <a:ext cx="9205758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55322"/>
            <a:ext cx="8424936" cy="5543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Бюджетное право 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— это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подотрасль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финансового права, регулирующая общественные отношения, складывающиеся в процессе формирования доходов и осуществления расходов бюджетов бюджетной системы РФ, осуществления государственных и муниципальных заимствований, регулирования государственного и муниципального долга, составления, рассмотрения, утверждения бюджетной отчетности, а также общественные отношения по привлечению к ответственности за нарушение бюджетного законодательства РФ.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73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бюджетных нарушений предусмотрены ст. 306.4—306.7 БК РФ: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843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нецелевым использованием бюджетных средств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направление средств бюджета бюджетной системы Российской Федерации и оплата денежных обязательств в целях, не соответствующих полностью или частично целям, определенным законом (решением) о бюджете, сводной бюджетной росписью, бюджетной росписью, лимитами бюджетных обязательств, бюджетной сметой, договором (соглашением) либо правовым актом, являющимся основанием для предоставления указанных средств.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8" y="194791"/>
            <a:ext cx="9205758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80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584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виде нецелевое использование средств бюджета может быть выражено в следующих действиях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использование бюджетных средств на мероприятия, затраты, не предусмотренные сводной бюджетной росписью, бюджетной росписью;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бюджетных средств на мероприятия, затраты, не предусмотренные в утвержденных бюджетных сметах казенных учреждений;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бюджетных средств на мероприятия, затраты, не предусмотренные договором (соглашением) на получение бюджетных кредитов;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бюджета, полученных в виде целевых межбюджетных трансфертов (за исключением субвенций) на мероприятия, затраты, не предусмотренные условиями их предоставления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8" y="194791"/>
            <a:ext cx="9205758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6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751344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невозврат либо несвоевременный возврат бюджетного кредита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бесспорное взыскание суммы непогашенного остатка бюджетного кредита и пеней за его несвоевременный возврат в размере одной трехсотой действующей ставки рефинансирования Центрального банка Российской Федерации за каждый день просрочки и (или) приостановление предоставления межбюджетных трансфертов (за исключением субвенций и дотаций на выравнивание бюджетной обеспеченности субъектов Российской Федерации и муниципальных образований) бюджету, которому предоставлен бюджетный кредит, на сумму непогашенного остатка бюджетного кредита.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8" y="194791"/>
            <a:ext cx="9205758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16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83671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неперечисление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либо несвоевременное перечисление платы за пользование бюджетным кредитом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влечет бесспорное взыскание суммы платы за пользование бюджетным кредитом и пеней за ее несвоевременное перечисление в размере одной трехсотой действующей ставки рефинансирования Центрального банка Российской Федерации за каждый день просрочки и (или) приостановление предоставления межбюджетных трансфертов (за исключением субвенций и дотаций на выравнивание бюджетной обеспеченности субъектов Российской Федерации и муниципальных образований) бюджету, которому предоставлен бюджетный кредит, на сумму непогашенного остатка платы за пользование бюджетным кредитом.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8" y="194791"/>
            <a:ext cx="9205758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57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1774" y="548680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условий предоставления бюджетного кредита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предоставленного одному бюджету бюджетной системы Российской Федерации из другого бюджета бюджетной системы Российской Федерации, в том числе использование соответствующих средств бюджета на цели, не предусмотренные правовым актом (договором), являющимся основанием для предоставления указанных средств, влечет бесспорное взыскание суммы средств, использованных с нарушением условий предоставления бюджетного кредита, и (или) платы за пользование ими и (или) приостановление предоставления межбюджетных трансфертов (за исключением субвенций и дотаций на выравнивание бюджетной обеспеченности субъектов Российской Федерации и муниципальных образований).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8" y="194791"/>
            <a:ext cx="9205758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03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71" y="207361"/>
            <a:ext cx="895147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мера принуждения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за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бюджетного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 уведомления о применении бюджетных мер принуждения органа государственного (муниципального) финансового контроля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следующие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меры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принуждения (ст.306.2 БК РФ):</a:t>
            </a: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бесспорное взыскание суммы средств, предоставленных из одного бюджета бюджетной системы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бюджетной системы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бесспорное взыскание суммы платы за пользование средствами, предоставленными из одного бюджета бюджетной системы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другому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бюджетной системы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бесспорное взыскание пеней за несвоевременный возврат средств бюджета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(сокращение) предоставления межбюджетных трансфертов (за исключением субвенций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5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980728"/>
            <a:ext cx="792088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Предмет 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бюджетного права образуют бюджетные правоотношения.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Метод 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правового регулирования бюджетного права — совокупность способов воздействия бюджетного права на определенную область общественных отношений.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1502" y="195263"/>
            <a:ext cx="3432175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6524627"/>
            <a:ext cx="9204325" cy="333373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5408" y="548680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Императивный метод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правового регулирования характеризуется юридическим неравенством сторон, когда властвующие субъекты (публично-правовое образование в целом, государственные и местные органы власти и их должностные лица) издают предписания, обязательные для исполнения; исполнение таких обязательных предписаний обеспечивается принудительной силой государства.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1502" y="195263"/>
            <a:ext cx="3432175" cy="14446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6524627"/>
            <a:ext cx="9204325" cy="333373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6A6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856984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Однако с развитием рыночных отношений в стране, обусловивших изменения бюджетного законодательства РФ, в отдельных случаях при регулировании бюджетных отношений допускается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диспозитивный метод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При котором основанием возникновения прав и обязанностей сторон является договор, а стороны договора юридически равны.  БК РФ допускает в ряде случаев использование договорного способа регулирования бюджетных отношений, а иногда прямо обязывает заключать договоры.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8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856" y="188640"/>
            <a:ext cx="8784976" cy="643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БК РФ содержит указание на два типа договоров: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1) договоры, сторонами которых выступают публично-правовые образования или их органы (например, договор между органами государственной власти края (области), в состав которого входит автономный округ, и органами государственной власти автономного округа о разграничении налоговых доходов от федеральных налогов и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сборов;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2) договоры, одной стороной которых является публично-правовое образование или его орган, а другой — частные лица (например, бюджетные кредиты и инвестиции предоставляются на основании договора. Согласно ст. 93.2 БК РФ бюджетный кредит может быть предоставлен юридическому лицу. Такие договоры являются гражданско-правовыми и заключаются в соответствии с гражданским законодательством РФ, о чем прямо говорится в ст. 80, 93.1 и др. БК РФ).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88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97"/>
            <a:ext cx="9205758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260648"/>
            <a:ext cx="8928992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Таким образом, можно отметить, что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метод бюджетного права включает в себя следующие методы: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• общетеоретические (императивный, диспозитивный);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• финансового права (централизованное и децентрализованное регулирование);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• бюджетного контроля (осуществление контроля со стороны государства);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•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бюджетных трансфертов (специфический для бюджетного права).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12067</TotalTime>
  <Words>2297</Words>
  <Application>Microsoft Office PowerPoint</Application>
  <PresentationFormat>Экран (4:3)</PresentationFormat>
  <Paragraphs>228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微软雅黑</vt:lpstr>
      <vt:lpstr>Arial</vt:lpstr>
      <vt:lpstr>Arial Black</vt:lpstr>
      <vt:lpstr>Calibri</vt:lpstr>
      <vt:lpstr>Georgia</vt:lpstr>
      <vt:lpstr>Montserrat</vt:lpstr>
      <vt:lpstr>Times New Roman</vt:lpstr>
      <vt:lpstr>TimesNewRomanPS-BoldMT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ASUS</cp:lastModifiedBy>
  <cp:revision>64</cp:revision>
  <dcterms:created xsi:type="dcterms:W3CDTF">2020-10-01T11:08:41Z</dcterms:created>
  <dcterms:modified xsi:type="dcterms:W3CDTF">2023-03-02T07:00:47Z</dcterms:modified>
</cp:coreProperties>
</file>